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12" r:id="rId43"/>
    <p:sldId id="311" r:id="rId44"/>
    <p:sldId id="343" r:id="rId45"/>
    <p:sldId id="324" r:id="rId46"/>
    <p:sldId id="314" r:id="rId47"/>
    <p:sldId id="315" r:id="rId48"/>
    <p:sldId id="346" r:id="rId49"/>
    <p:sldId id="317" r:id="rId50"/>
    <p:sldId id="358" r:id="rId51"/>
    <p:sldId id="370" r:id="rId52"/>
    <p:sldId id="332" r:id="rId53"/>
    <p:sldId id="321" r:id="rId54"/>
    <p:sldId id="351" r:id="rId55"/>
    <p:sldId id="352" r:id="rId56"/>
    <p:sldId id="353" r:id="rId57"/>
    <p:sldId id="354" r:id="rId58"/>
    <p:sldId id="331" r:id="rId59"/>
    <p:sldId id="328" r:id="rId60"/>
    <p:sldId id="378" r:id="rId61"/>
    <p:sldId id="379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09" r:id="rId70"/>
    <p:sldId id="310" r:id="rId71"/>
    <p:sldId id="375" r:id="rId72"/>
    <p:sldId id="377" r:id="rId73"/>
    <p:sldId id="304" r:id="rId74"/>
    <p:sldId id="373" r:id="rId75"/>
    <p:sldId id="313" r:id="rId76"/>
    <p:sldId id="374" r:id="rId77"/>
    <p:sldId id="322" r:id="rId78"/>
    <p:sldId id="35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/>
    <p:restoredTop sz="93681"/>
  </p:normalViewPr>
  <p:slideViewPr>
    <p:cSldViewPr snapToGrid="0" snapToObjects="1">
      <p:cViewPr varScale="1">
        <p:scale>
          <a:sx n="118" d="100"/>
          <a:sy n="118" d="100"/>
        </p:scale>
        <p:origin x="328" y="208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14/10/2020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10/14/20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22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5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2.png"/><Relationship Id="rId10" Type="http://schemas.openxmlformats.org/officeDocument/2006/relationships/image" Target="../media/image155.png"/><Relationship Id="rId4" Type="http://schemas.openxmlformats.org/officeDocument/2006/relationships/image" Target="../media/image139.png"/><Relationship Id="rId9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0.png"/><Relationship Id="rId3" Type="http://schemas.openxmlformats.org/officeDocument/2006/relationships/image" Target="../media/image5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5.png"/><Relationship Id="rId7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91.png"/><Relationship Id="rId7" Type="http://schemas.openxmlformats.org/officeDocument/2006/relationships/image" Target="../media/image14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4585810" y="633530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AC229-EED9-5146-BFE0-5CD73A786EEE}"/>
              </a:ext>
            </a:extLst>
          </p:cNvPr>
          <p:cNvSpPr txBox="1"/>
          <p:nvPr/>
        </p:nvSpPr>
        <p:spPr>
          <a:xfrm>
            <a:off x="2372864" y="4396312"/>
            <a:ext cx="67345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Thèse préparée au </a:t>
            </a:r>
            <a:r>
              <a:rPr lang="fr-FR" sz="2000" dirty="0" err="1"/>
              <a:t>DPhP</a:t>
            </a:r>
            <a:r>
              <a:rPr lang="fr-FR" sz="2000" dirty="0"/>
              <a:t> – IRFU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sous la direction de Jean-Marc Le Goff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et soutenue le 24 septembre 2020 à l’Orme des merisiers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64" y="3393336"/>
            <a:ext cx="4127073" cy="33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Bautista et al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D402A-1574-8C4C-BA8F-A384BFDC4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71" y="9270"/>
            <a:ext cx="4016630" cy="31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2309350" y="2496056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/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et paramètre RSD</a:t>
                </a:r>
              </a:p>
              <a:p>
                <a:r>
                  <a:rPr lang="fr-FR" dirty="0"/>
                  <a:t>de l’absorption Ly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blipFill>
                <a:blip r:embed="rId3"/>
                <a:stretch>
                  <a:fillRect l="-2488" t="-3704" r="-995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3237212" y="3442003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373268" y="3435732"/>
            <a:ext cx="1233928" cy="1918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717489" y="3465023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615822" y="3392979"/>
            <a:ext cx="581072" cy="59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Ly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Ly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blipFill>
                <a:blip r:embed="rId4"/>
                <a:stretch>
                  <a:fillRect l="-182" r="-730" b="-1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8ABB-14DE-9847-816F-993F6A5765FB}"/>
              </a:ext>
            </a:extLst>
          </p:cNvPr>
          <p:cNvSpPr txBox="1"/>
          <p:nvPr/>
        </p:nvSpPr>
        <p:spPr>
          <a:xfrm>
            <a:off x="8134462" y="6612509"/>
            <a:ext cx="370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thèse de Victoria de Sainte Agathe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708088" y="2927591"/>
            <a:ext cx="1222817" cy="551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/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5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6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45376E-EE71-6342-A3D2-07D3C1B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05" y="1195647"/>
            <a:ext cx="7935239" cy="5603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222395" y="802234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ED2254-9FA4-2141-A68A-CD97715B117A}"/>
              </a:ext>
            </a:extLst>
          </p:cNvPr>
          <p:cNvSpPr txBox="1"/>
          <p:nvPr/>
        </p:nvSpPr>
        <p:spPr>
          <a:xfrm>
            <a:off x="5771353" y="131558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785D7C-6FFC-6240-92D9-DE6C4BF35854}"/>
              </a:ext>
            </a:extLst>
          </p:cNvPr>
          <p:cNvSpPr txBox="1"/>
          <p:nvPr/>
        </p:nvSpPr>
        <p:spPr>
          <a:xfrm>
            <a:off x="10142195" y="119564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9429D-A176-F74E-9D46-7787483814E7}"/>
              </a:ext>
            </a:extLst>
          </p:cNvPr>
          <p:cNvSpPr txBox="1"/>
          <p:nvPr/>
        </p:nvSpPr>
        <p:spPr>
          <a:xfrm>
            <a:off x="6005614" y="400802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841BB-5018-E349-BE5F-5264705E25FC}"/>
              </a:ext>
            </a:extLst>
          </p:cNvPr>
          <p:cNvSpPr txBox="1"/>
          <p:nvPr/>
        </p:nvSpPr>
        <p:spPr>
          <a:xfrm>
            <a:off x="9400502" y="41117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8639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467959"/>
            <a:chOff x="687704" y="2355010"/>
            <a:chExt cx="10996390" cy="1467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blipFill>
                  <a:blip r:embed="rId2"/>
                  <a:stretch>
                    <a:fillRect l="-2027" t="-1205" r="-1351" b="-566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blipFill>
                  <a:blip r:embed="rId4"/>
                  <a:stretch>
                    <a:fillRect l="-1538" t="-2041" b="-2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99003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/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Toute la physique dans la formule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lin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aire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blipFill>
                <a:blip r:embed="rId7"/>
                <a:stretch>
                  <a:fillRect l="-796" t="-6250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5367BD-F911-BF43-A0A9-67BC5CF26474}"/>
              </a:ext>
            </a:extLst>
          </p:cNvPr>
          <p:cNvSpPr txBox="1"/>
          <p:nvPr/>
        </p:nvSpPr>
        <p:spPr>
          <a:xfrm>
            <a:off x="9101984" y="3968648"/>
            <a:ext cx="26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facteur de croissance des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0F65-9D29-4045-A335-F8BD4E23D678}"/>
              </a:ext>
            </a:extLst>
          </p:cNvPr>
          <p:cNvCxnSpPr>
            <a:cxnSpLocks/>
          </p:cNvCxnSpPr>
          <p:nvPr/>
        </p:nvCxnSpPr>
        <p:spPr>
          <a:xfrm flipH="1">
            <a:off x="7909110" y="4355441"/>
            <a:ext cx="1107299" cy="50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79015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fondé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7901522" cy="707886"/>
              </a:xfrm>
              <a:prstGeom prst="rect">
                <a:avLst/>
              </a:prstGeom>
              <a:blipFill>
                <a:blip r:embed="rId4"/>
                <a:stretch>
                  <a:fillRect l="-642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trop faible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blipFill>
                <a:blip r:embed="rId2"/>
                <a:stretch>
                  <a:fillRect l="-819" t="-1667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355" t="-1905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DC3B7-611F-9B42-9B05-A3349D33A77C}"/>
              </a:ext>
            </a:extLst>
          </p:cNvPr>
          <p:cNvGrpSpPr/>
          <p:nvPr/>
        </p:nvGrpSpPr>
        <p:grpSpPr>
          <a:xfrm>
            <a:off x="6194069" y="2669966"/>
            <a:ext cx="5479154" cy="4040543"/>
            <a:chOff x="6165534" y="2755607"/>
            <a:chExt cx="5479154" cy="40405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7BBE8F-3F48-5842-BDFD-85B6051B5BFC}"/>
                </a:ext>
              </a:extLst>
            </p:cNvPr>
            <p:cNvGrpSpPr/>
            <p:nvPr/>
          </p:nvGrpSpPr>
          <p:grpSpPr>
            <a:xfrm>
              <a:off x="6165534" y="2755607"/>
              <a:ext cx="5479154" cy="4040543"/>
              <a:chOff x="6137588" y="2755604"/>
              <a:chExt cx="5479154" cy="40405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D7C82D-A46B-514A-B621-72742BF34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588" y="2755604"/>
                <a:ext cx="5479154" cy="40405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i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</m:oMath>
                    </a14:m>
                    <a:r>
                      <a:rPr lang="fr-FR" dirty="0">
                        <a:solidFill>
                          <a:schemeClr val="accent4"/>
                        </a:solidFill>
                      </a:rPr>
                      <a:t>lissage gaussien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mati</m:t>
                              </m:r>
                              <m:r>
                                <a:rPr lang="en-US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</m:t>
                              </m:r>
                            </m:sub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fr-FR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A7F0-E02B-0C40-94CF-8DAC71EE10C5}"/>
                </a:ext>
              </a:extLst>
            </p:cNvPr>
            <p:cNvSpPr/>
            <p:nvPr/>
          </p:nvSpPr>
          <p:spPr>
            <a:xfrm>
              <a:off x="8634320" y="2934145"/>
              <a:ext cx="2902917" cy="795728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391434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 + bruit de mesure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301287"/>
            <a:ext cx="1073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Corrélations </a:t>
            </a:r>
            <a:r>
              <a:rPr lang="fr-FR" sz="2000" b="1" dirty="0">
                <a:sym typeface="Wingdings" pitchFamily="2" charset="2"/>
              </a:rPr>
              <a:t> 4 </a:t>
            </a:r>
            <a:r>
              <a:rPr lang="fr-FR" sz="2000" b="1" dirty="0" err="1">
                <a:sym typeface="Wingdings" pitchFamily="2" charset="2"/>
              </a:rPr>
              <a:t>bins</a:t>
            </a:r>
            <a:r>
              <a:rPr lang="fr-FR" sz="2000" b="1" dirty="0">
                <a:sym typeface="Wingdings" pitchFamily="2" charset="2"/>
              </a:rPr>
              <a:t> en z</a:t>
            </a:r>
          </a:p>
          <a:p>
            <a:endParaRPr lang="fr-FR" sz="2000" b="1" dirty="0"/>
          </a:p>
          <a:p>
            <a:r>
              <a:rPr lang="fr-FR" sz="2000" b="1" dirty="0"/>
              <a:t>Même modélisation que pour les données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EA38A6-D121-5542-BB71-85FB4D0F23A3}"/>
              </a:ext>
            </a:extLst>
          </p:cNvPr>
          <p:cNvSpPr txBox="1"/>
          <p:nvPr/>
        </p:nvSpPr>
        <p:spPr>
          <a:xfrm>
            <a:off x="5869172" y="563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7EDCD-6370-FE48-81FD-9C0F8A5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6" y="1261894"/>
            <a:ext cx="7788636" cy="5494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28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Ly⍺ x Ly⍺</a:t>
            </a:r>
          </a:p>
          <a:p>
            <a:r>
              <a:rPr lang="fr-FR" sz="2000" dirty="0"/>
              <a:t>30 réalisations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0E75-E165-6B42-A564-840E2DA5981E}"/>
              </a:ext>
            </a:extLst>
          </p:cNvPr>
          <p:cNvSpPr txBox="1"/>
          <p:nvPr/>
        </p:nvSpPr>
        <p:spPr>
          <a:xfrm>
            <a:off x="6613451" y="13721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90B33-6A95-0046-A1AE-58683E754E27}"/>
              </a:ext>
            </a:extLst>
          </p:cNvPr>
          <p:cNvSpPr txBox="1"/>
          <p:nvPr/>
        </p:nvSpPr>
        <p:spPr>
          <a:xfrm>
            <a:off x="10327175" y="131558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9C388-6058-1847-8460-E20D9E5902EA}"/>
              </a:ext>
            </a:extLst>
          </p:cNvPr>
          <p:cNvSpPr txBox="1"/>
          <p:nvPr/>
        </p:nvSpPr>
        <p:spPr>
          <a:xfrm>
            <a:off x="6545918" y="400890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61BF5-B901-FE4A-9C09-5ABCDA9A65AD}"/>
              </a:ext>
            </a:extLst>
          </p:cNvPr>
          <p:cNvSpPr txBox="1"/>
          <p:nvPr/>
        </p:nvSpPr>
        <p:spPr>
          <a:xfrm>
            <a:off x="10325127" y="396173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3FB2C-569F-B344-9ABF-5DD4B95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8" y="1556795"/>
            <a:ext cx="6848218" cy="5201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 err="1"/>
                  <a:t>auto-corrélations</a:t>
                </a:r>
                <a:r>
                  <a:rPr lang="fr-FR" sz="2000" dirty="0"/>
                  <a:t> Ly⍺ x Ly⍺</a:t>
                </a:r>
              </a:p>
              <a:p>
                <a:r>
                  <a:rPr lang="fr-FR" sz="2000" dirty="0"/>
                  <a:t>30 réalisations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blipFill>
                <a:blip r:embed="rId3"/>
                <a:stretch>
                  <a:fillRect l="-1250" t="-717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99798" y="10567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73E25-30FF-164C-8AA8-739354500D07}"/>
              </a:ext>
            </a:extLst>
          </p:cNvPr>
          <p:cNvSpPr txBox="1"/>
          <p:nvPr/>
        </p:nvSpPr>
        <p:spPr>
          <a:xfrm>
            <a:off x="9794730" y="18500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D2D0-B5D7-924C-B6B4-D17084FFBC95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D4833E-094D-4A41-9A75-686AAE175053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5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bruts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1823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459310"/>
            <a:ext cx="3357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30 réalisations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851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27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QSO x QSO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4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r>
              <a:rPr lang="fr-FR" sz="2000" dirty="0"/>
              <a:t>10 réalisations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E5D3-59C4-444F-A4F6-F7F6A1F16E92}"/>
              </a:ext>
            </a:extLst>
          </p:cNvPr>
          <p:cNvSpPr txBox="1"/>
          <p:nvPr/>
        </p:nvSpPr>
        <p:spPr>
          <a:xfrm>
            <a:off x="6096000" y="113548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1.8 &lt; z &lt; 3.6</a:t>
            </a:r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1DE150-3B55-9E4A-8220-FC99FE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356753"/>
            <a:ext cx="7709530" cy="5426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10 réalisations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4FE08-9779-7049-AC88-EB559516D444}"/>
              </a:ext>
            </a:extLst>
          </p:cNvPr>
          <p:cNvSpPr txBox="1"/>
          <p:nvPr/>
        </p:nvSpPr>
        <p:spPr>
          <a:xfrm>
            <a:off x="5982112" y="141802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F9A61-ACB4-A04F-800B-5A1602D73E5C}"/>
              </a:ext>
            </a:extLst>
          </p:cNvPr>
          <p:cNvSpPr txBox="1"/>
          <p:nvPr/>
        </p:nvSpPr>
        <p:spPr>
          <a:xfrm>
            <a:off x="10142403" y="138025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B60E6-0D75-C14D-8BA6-432E2BB1CA3C}"/>
              </a:ext>
            </a:extLst>
          </p:cNvPr>
          <p:cNvSpPr txBox="1"/>
          <p:nvPr/>
        </p:nvSpPr>
        <p:spPr>
          <a:xfrm>
            <a:off x="6510462" y="402640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206AD-618A-0A4D-939A-78C450252E6F}"/>
              </a:ext>
            </a:extLst>
          </p:cNvPr>
          <p:cNvSpPr txBox="1"/>
          <p:nvPr/>
        </p:nvSpPr>
        <p:spPr>
          <a:xfrm>
            <a:off x="10364874" y="401244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0DD77-E506-F340-A262-E3045F2C5CBA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80D047-5B08-5146-958A-E335A4418082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5970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74534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(effet 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/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/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0.95&lt;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/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0.8&lt;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/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</a:t>
                </a:r>
              </a:p>
              <a:p>
                <a:pPr lvl="1"/>
                <a:r>
                  <a:rPr lang="fr-FR" dirty="0"/>
                  <a:t>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des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Suffisant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blipFill>
                <a:blip r:embed="rId2"/>
                <a:stretch>
                  <a:fillRect l="-384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92B6E-47A8-B245-8436-648479040A76}"/>
              </a:ext>
            </a:extLst>
          </p:cNvPr>
          <p:cNvSpPr txBox="1"/>
          <p:nvPr/>
        </p:nvSpPr>
        <p:spPr>
          <a:xfrm>
            <a:off x="335666" y="254643"/>
            <a:ext cx="276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FGPA formula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F0583F-77FF-0E46-A9DD-3FED052EAD2B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4662E-6B20-BF41-BE55-3E3114F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83" y="1261221"/>
            <a:ext cx="4605227" cy="5911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3ED05E-395D-814D-9AD3-627BC8D95A3A}"/>
              </a:ext>
            </a:extLst>
          </p:cNvPr>
          <p:cNvSpPr txBox="1"/>
          <p:nvPr/>
        </p:nvSpPr>
        <p:spPr>
          <a:xfrm>
            <a:off x="335666" y="137212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photo-</a:t>
            </a:r>
            <a:r>
              <a:rPr lang="fr-FR" dirty="0" err="1"/>
              <a:t>ionization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4858B-B5E4-9D4E-84A8-7F0DC1F9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9" y="1881085"/>
            <a:ext cx="4958959" cy="787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DADDCD-300A-9F42-BAB2-15BA0A5C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02" y="2635541"/>
            <a:ext cx="4230532" cy="8655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999696-B3B4-6B46-8F4F-4B1DEB634919}"/>
              </a:ext>
            </a:extLst>
          </p:cNvPr>
          <p:cNvSpPr txBox="1"/>
          <p:nvPr/>
        </p:nvSpPr>
        <p:spPr>
          <a:xfrm>
            <a:off x="3873564" y="295311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endParaRPr lang="fr-FR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DD039-F979-D14A-8375-9D4EF63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64" y="3762424"/>
            <a:ext cx="2785966" cy="426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BC51A3-93F0-844F-BFA5-29638B16FB82}"/>
              </a:ext>
            </a:extLst>
          </p:cNvPr>
          <p:cNvSpPr txBox="1"/>
          <p:nvPr/>
        </p:nvSpPr>
        <p:spPr>
          <a:xfrm>
            <a:off x="2779411" y="37624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endParaRPr lang="fr-F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B03DE1-F70A-E444-9CA8-EA636079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74" y="3688165"/>
            <a:ext cx="2306674" cy="4435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7E54D2-DE62-934E-8A52-E7417D929C48}"/>
              </a:ext>
            </a:extLst>
          </p:cNvPr>
          <p:cNvSpPr txBox="1"/>
          <p:nvPr/>
        </p:nvSpPr>
        <p:spPr>
          <a:xfrm>
            <a:off x="7384049" y="376242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56DB8B-137E-A440-8A13-DD9B5D2BC512}"/>
              </a:ext>
            </a:extLst>
          </p:cNvPr>
          <p:cNvSpPr txBox="1"/>
          <p:nvPr/>
        </p:nvSpPr>
        <p:spPr>
          <a:xfrm>
            <a:off x="914400" y="505046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endParaRPr lang="fr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5D2979-8C6C-344C-9888-36CE1378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59" y="4711902"/>
            <a:ext cx="5282009" cy="932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94B242-0A50-E043-A535-7C2DEB13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060" y="5947388"/>
            <a:ext cx="3807940" cy="439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/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F58122-8238-E140-B593-E82365DFB1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92" y="4667790"/>
            <a:ext cx="1538676" cy="100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AF151-27CE-1D4D-A470-0BDD31E5D05C}"/>
              </a:ext>
            </a:extLst>
          </p:cNvPr>
          <p:cNvSpPr txBox="1"/>
          <p:nvPr/>
        </p:nvSpPr>
        <p:spPr>
          <a:xfrm>
            <a:off x="8556171" y="632460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Crédits: Jim Rich</a:t>
            </a:r>
          </a:p>
        </p:txBody>
      </p:sp>
    </p:spTree>
    <p:extLst>
      <p:ext uri="{BB962C8B-B14F-4D97-AF65-F5344CB8AC3E}">
        <p14:creationId xmlns:p14="http://schemas.microsoft.com/office/powerpoint/2010/main" val="254305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</a:t>
                </a:r>
                <a:r>
                  <a:rPr lang="fr-FR" sz="2000" dirty="0"/>
                  <a:t> important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blipFill>
                <a:blip r:embed="rId2"/>
                <a:stretch>
                  <a:fillRect l="-819" t="-1278" b="-21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3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148104</TotalTime>
  <Words>4208</Words>
  <Application>Microsoft Macintosh PowerPoint</Application>
  <PresentationFormat>Widescreen</PresentationFormat>
  <Paragraphs>1020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Lucida Console</vt:lpstr>
      <vt:lpstr>Monaco</vt:lpstr>
      <vt:lpstr>System Font 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416</cp:revision>
  <cp:lastPrinted>2020-08-28T09:40:02Z</cp:lastPrinted>
  <dcterms:created xsi:type="dcterms:W3CDTF">2020-08-26T13:11:42Z</dcterms:created>
  <dcterms:modified xsi:type="dcterms:W3CDTF">2020-12-23T12:31:53Z</dcterms:modified>
</cp:coreProperties>
</file>